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1" r:id="rId6"/>
    <p:sldId id="262" r:id="rId7"/>
    <p:sldId id="257" r:id="rId8"/>
    <p:sldId id="263" r:id="rId9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844" y="240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560" y="-2305879"/>
            <a:ext cx="47132398" cy="28028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11" y="5883965"/>
            <a:ext cx="45763368" cy="1496535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9600" b="1" dirty="0">
                <a:latin typeface="Arial Bold"/>
                <a:cs typeface="Arial"/>
              </a:rPr>
              <a:t>Önkormányzati Csúcstalálkozó, Nyírbátor</a:t>
            </a:r>
          </a:p>
          <a:p>
            <a:pPr algn="ctr"/>
            <a:r>
              <a:rPr lang="cs-CZ" sz="9600" b="1" dirty="0">
                <a:latin typeface="Arial Bold"/>
                <a:cs typeface="Arial"/>
              </a:rPr>
              <a:t> 2025. március 20.</a:t>
            </a:r>
            <a:endParaRPr lang="en-US" sz="9600" b="1" dirty="0">
              <a:latin typeface="Arial Bold"/>
              <a:cs typeface="Arial"/>
            </a:endParaRPr>
          </a:p>
          <a:p>
            <a:endParaRPr lang="hu-HU" sz="15000" b="1" dirty="0">
              <a:latin typeface="Arial Bold"/>
              <a:cs typeface="Arial Bold"/>
            </a:endParaRPr>
          </a:p>
          <a:p>
            <a:pPr algn="ctr"/>
            <a:r>
              <a:rPr lang="hu-HU" sz="15000" b="1" dirty="0">
                <a:latin typeface="Arial Bold"/>
                <a:cs typeface="Arial Bold"/>
              </a:rPr>
              <a:t>Hogyan lehet növelni az energiahatékonyságot, az energiafüggetlenséget és az éghajlatváltozással szembeni ellenállóképességet a településeken?</a:t>
            </a:r>
            <a:endParaRPr lang="en-US" sz="15000" b="1" dirty="0">
              <a:latin typeface="Arial Bold"/>
              <a:cs typeface="Arial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427" y="22199600"/>
            <a:ext cx="13763511" cy="317751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8800" b="1" dirty="0">
                <a:latin typeface="Arial"/>
                <a:cs typeface="Arial"/>
              </a:rPr>
              <a:t>Holoda Attila</a:t>
            </a:r>
          </a:p>
          <a:p>
            <a:r>
              <a:rPr lang="hu-HU" sz="8800" dirty="0">
                <a:latin typeface="Arial"/>
                <a:cs typeface="Arial"/>
              </a:rPr>
              <a:t>Aurora Energy Kft.</a:t>
            </a:r>
            <a:endParaRPr lang="en-US" sz="8800" dirty="0">
              <a:latin typeface="Arial"/>
              <a:cs typeface="Arial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triangle&#10;&#10;AI-generated content may be incorrect.">
            <a:extLst>
              <a:ext uri="{FF2B5EF4-FFF2-40B4-BE49-F238E27FC236}">
                <a16:creationId xmlns:a16="http://schemas.microsoft.com/office/drawing/2014/main" id="{BB64CFBC-C041-0934-7459-C5C65150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511" y="6857745"/>
            <a:ext cx="28444813" cy="16081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556372-A071-2492-DEE9-0EDF9C240BF0}"/>
              </a:ext>
            </a:extLst>
          </p:cNvPr>
          <p:cNvSpPr txBox="1"/>
          <p:nvPr/>
        </p:nvSpPr>
        <p:spPr>
          <a:xfrm>
            <a:off x="2778089" y="2381759"/>
            <a:ext cx="40895655" cy="351606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6600" dirty="0">
                <a:latin typeface="Arial"/>
                <a:cs typeface="Arial"/>
              </a:rPr>
              <a:t>Tudomásul kell venni: az olcsó energia korának vége! </a:t>
            </a:r>
          </a:p>
          <a:p>
            <a:pPr algn="ctr"/>
            <a:r>
              <a:rPr lang="cs-CZ" sz="6600" dirty="0">
                <a:latin typeface="Arial"/>
                <a:cs typeface="Arial"/>
              </a:rPr>
              <a:t>Már nem jön vissza tartósan az alacsony gázár korszaka! </a:t>
            </a:r>
          </a:p>
          <a:p>
            <a:pPr algn="ctr"/>
            <a:r>
              <a:rPr lang="cs-CZ" sz="6600" dirty="0">
                <a:latin typeface="Arial"/>
                <a:cs typeface="Arial"/>
              </a:rPr>
              <a:t>Erre kell készülni rövid, közép és hosszú távon is.</a:t>
            </a:r>
          </a:p>
        </p:txBody>
      </p:sp>
    </p:spTree>
    <p:extLst>
      <p:ext uri="{BB962C8B-B14F-4D97-AF65-F5344CB8AC3E}">
        <p14:creationId xmlns:p14="http://schemas.microsoft.com/office/powerpoint/2010/main" val="22629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48947" y="4775608"/>
            <a:ext cx="37760572" cy="165822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nb-NO" sz="6600" dirty="0">
                <a:solidFill>
                  <a:srgbClr val="003399"/>
                </a:solidFill>
                <a:latin typeface="Arial"/>
                <a:cs typeface="Arial"/>
              </a:rPr>
              <a:t>AZ ENERGIA KÖLTSÉGEK PONTOS ÉS NAPRAKÉSZ NYOMON KÖVETÉSE SZÜKSÉGES:</a:t>
            </a:r>
            <a:endParaRPr lang="hu-HU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1428750" indent="-1428750" algn="just">
              <a:tabLst>
                <a:tab pos="2103438" algn="l"/>
              </a:tabLst>
            </a:pPr>
            <a:endParaRPr lang="hu-HU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1428750" indent="-1428750" algn="just">
              <a:tabLst>
                <a:tab pos="2103438" algn="l"/>
              </a:tabLst>
            </a:pPr>
            <a:endParaRPr lang="nb-NO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6600" dirty="0">
                <a:latin typeface="Arial"/>
                <a:cs typeface="Arial"/>
              </a:rPr>
              <a:t>P</a:t>
            </a:r>
            <a:r>
              <a:rPr lang="hu-HU" sz="6600" dirty="0">
                <a:latin typeface="Arial"/>
                <a:cs typeface="Arial"/>
              </a:rPr>
              <a:t>ontos nyilvántartás (fogyasztási pontonként, összevetve a hasznos fűtött légköbméterrel) – nem csak a költségeket, hanem a felhasznált energiát kell csökkenteni!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endParaRPr lang="ro-RO" sz="6600" dirty="0">
              <a:latin typeface="Arial"/>
              <a:cs typeface="Arial"/>
            </a:endParaRP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r>
              <a:rPr lang="ro-RO" sz="6600" dirty="0">
                <a:latin typeface="Arial"/>
                <a:cs typeface="Arial"/>
              </a:rPr>
              <a:t>energetikai értelmezés (ehhez energia szakértőt foglalkoztatni, vagy megbízni kell, aki értelmezi is az adatokat, nem csak sokallja)</a:t>
            </a: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endParaRPr lang="ro-RO" sz="6600" dirty="0">
              <a:latin typeface="Arial"/>
              <a:cs typeface="Arial"/>
            </a:endParaRP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6600" dirty="0">
                <a:latin typeface="Arial"/>
                <a:cs typeface="Arial"/>
              </a:rPr>
              <a:t>c.	kontrolling alapú értelmezés (nem a mennyiség számít, hanem a társadalmi hasznosság= nem zárunk be magas energiaköltségek miatt olyan sokak által látogatott önkormányzati intézményeket, amelyek erősítik az önkormányzat civil lakosainak részvételét a politikában, kultúrában és oktatásban)</a:t>
            </a:r>
            <a:endParaRPr lang="en-US" sz="6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08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34288" y="3291997"/>
            <a:ext cx="39153940" cy="1954943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it-IT" sz="6000" dirty="0">
                <a:latin typeface="Arial"/>
                <a:cs typeface="Arial"/>
              </a:rPr>
              <a:t>A csökkenő energiaárak ne altassanak el senkit, a korábban magas energiaköltségekre félretett költségvetési pénzt, célzottan intézeti energiahatékonyságra kell fordítani, nem másra elkölteni!</a:t>
            </a: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hu-HU" sz="6000" dirty="0">
                <a:latin typeface="Arial"/>
                <a:cs typeface="Arial"/>
              </a:rPr>
              <a:t>Az energiahatékonysági programokat modul-szerűen kell elkészíteni, azaz nem lehet egyszerre mindent megoldani, hanem a rendelkezésre álló források szerint ütemezni! Az nem lehet indok a változatlanul hagyásra, hogy nem régen fordítottunk rá beruházási forrást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hu-HU" sz="6000" dirty="0">
                <a:latin typeface="Arial"/>
                <a:cs typeface="Arial"/>
              </a:rPr>
              <a:t>A lakosság energiaterheit fel kell mérni az energiaszegénység helyi kiszűrése érdekében. Majd energiaszegényeket támogató önkormányzati programokat, akciókat kell indítani!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r>
              <a:rPr lang="hu-HU" sz="6000" dirty="0">
                <a:latin typeface="Arial"/>
                <a:cs typeface="Arial"/>
              </a:rPr>
              <a:t>Fel kell mérni az adott önkormányzat rendelkezésére álló megújuló, illetve energia csökkentési lehetőségeket! Akkor is, ha a megvalósításukra egyelőre nincs forrás!</a:t>
            </a: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r>
              <a:rPr lang="hu-HU" sz="6000" dirty="0">
                <a:latin typeface="Arial"/>
                <a:cs typeface="Arial"/>
              </a:rPr>
              <a:t>Be kell vonni az adott településen aktív – és szintén a magas energiaárak miatt küszködő – vállalkozásokat az energiahatékonyság programokba, akár közreműködőként, akár kivitelezőként!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9775" y="8627165"/>
            <a:ext cx="37569912" cy="1570401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11000" b="1" dirty="0">
                <a:latin typeface="Arial Regular"/>
                <a:cs typeface="Arial Regular"/>
              </a:rPr>
              <a:t>Köszönöm a figyelmet!</a:t>
            </a: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r>
              <a:rPr lang="hu-HU" sz="11000" b="1" dirty="0" err="1">
                <a:latin typeface="Arial Regular"/>
                <a:cs typeface="Arial Regular"/>
              </a:rPr>
              <a:t>Holoda</a:t>
            </a:r>
            <a:r>
              <a:rPr lang="hu-HU" sz="11000" b="1" dirty="0">
                <a:latin typeface="Arial Regular"/>
                <a:cs typeface="Arial Regular"/>
              </a:rPr>
              <a:t> Attila							2025.03.20.							</a:t>
            </a:r>
            <a:endParaRPr lang="en-US" sz="11000" b="1" dirty="0">
              <a:latin typeface="Arial Regular"/>
              <a:cs typeface="Arial Regular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2" y="19520452"/>
            <a:ext cx="5831151" cy="48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6b4d1-cbb3-475a-b153-b09b1cfda6fd">
      <Terms xmlns="http://schemas.microsoft.com/office/infopath/2007/PartnerControls"/>
    </lcf76f155ced4ddcb4097134ff3c332f>
    <TaxCatchAll xmlns="382d11ad-abc2-42ca-a4bc-6e52ea70a73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3025FC4CDC9E94FA2B7D70EE9A8B3D7" ma:contentTypeVersion="16" ma:contentTypeDescription="Új dokumentum létrehozása." ma:contentTypeScope="" ma:versionID="0dc682a0a872c63522f6edab10755312">
  <xsd:schema xmlns:xsd="http://www.w3.org/2001/XMLSchema" xmlns:xs="http://www.w3.org/2001/XMLSchema" xmlns:p="http://schemas.microsoft.com/office/2006/metadata/properties" xmlns:ns2="fc56b4d1-cbb3-475a-b153-b09b1cfda6fd" xmlns:ns3="382d11ad-abc2-42ca-a4bc-6e52ea70a739" targetNamespace="http://schemas.microsoft.com/office/2006/metadata/properties" ma:root="true" ma:fieldsID="e43d1becabb65931c395cb0e04a235c9" ns2:_="" ns3:_="">
    <xsd:import namespace="fc56b4d1-cbb3-475a-b153-b09b1cfda6fd"/>
    <xsd:import namespace="382d11ad-abc2-42ca-a4bc-6e52ea70a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6b4d1-cbb3-475a-b153-b09b1cfda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6fe99b5c-86e8-4d67-a913-72ffe25a02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11ad-abc2-42ca-a4bc-6e52ea70a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b9749e-22e6-4611-a77c-aaa633f886fe}" ma:internalName="TaxCatchAll" ma:showField="CatchAllData" ma:web="382d11ad-abc2-42ca-a4bc-6e52ea70a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3A3925-7FA6-45DA-87FA-26B63E0495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FDD0FA-9280-4710-8EAF-5D27BB22E04D}">
  <ds:schemaRefs>
    <ds:schemaRef ds:uri="http://schemas.microsoft.com/office/2006/metadata/properties"/>
    <ds:schemaRef ds:uri="http://schemas.microsoft.com/office/infopath/2007/PartnerControls"/>
    <ds:schemaRef ds:uri="fc56b4d1-cbb3-475a-b153-b09b1cfda6fd"/>
    <ds:schemaRef ds:uri="382d11ad-abc2-42ca-a4bc-6e52ea70a739"/>
  </ds:schemaRefs>
</ds:datastoreItem>
</file>

<file path=customXml/itemProps3.xml><?xml version="1.0" encoding="utf-8"?>
<ds:datastoreItem xmlns:ds="http://schemas.openxmlformats.org/officeDocument/2006/customXml" ds:itemID="{1C33F83A-1B5D-47F5-BAD8-32687FFE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6b4d1-cbb3-475a-b153-b09b1cfda6fd"/>
    <ds:schemaRef ds:uri="382d11ad-abc2-42ca-a4bc-6e52ea70a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324</Words>
  <Application>Microsoft Office PowerPoint</Application>
  <PresentationFormat>Egyéni</PresentationFormat>
  <Paragraphs>34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Arial</vt:lpstr>
      <vt:lpstr>Arial Bold</vt:lpstr>
      <vt:lpstr>Arial Regular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Rudolf Pencz</cp:lastModifiedBy>
  <cp:revision>39</cp:revision>
  <dcterms:created xsi:type="dcterms:W3CDTF">2021-02-22T15:24:10Z</dcterms:created>
  <dcterms:modified xsi:type="dcterms:W3CDTF">2025-04-11T11:48:35Z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0x01010093025FC4CDC9E94FA2B7D70EE9A8B3D7</vt:lpwstr>
  </property>
</Properties>
</file>